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Montserrat Bold" charset="1" panose="00000800000000000000"/>
      <p:regular r:id="rId17"/>
    </p:embeddedFont>
    <p:embeddedFont>
      <p:font typeface="Raleway Bold" charset="1" panose="00000000000000000000"/>
      <p:regular r:id="rId18"/>
    </p:embeddedFont>
    <p:embeddedFont>
      <p:font typeface="Raleway" charset="1" panose="00000000000000000000"/>
      <p:regular r:id="rId19"/>
    </p:embeddedFont>
    <p:embeddedFont>
      <p:font typeface="Canva Sans Bold" charset="1" panose="020B0803030501040103"/>
      <p:regular r:id="rId20"/>
    </p:embeddedFont>
    <p:embeddedFont>
      <p:font typeface="Canva Sans" charset="1" panose="020B0503030501040103"/>
      <p:regular r:id="rId21"/>
    </p:embeddedFont>
    <p:embeddedFont>
      <p:font typeface="Times New Roman" charset="1" panose="020305020704050203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github.com/razer98-xe/TNSDC-FWD-DigitalPortfolio.git" TargetMode="External" Type="http://schemas.openxmlformats.org/officeDocument/2006/relationships/hyperlink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5.png" Type="http://schemas.openxmlformats.org/officeDocument/2006/relationships/image"/><Relationship Id="rId9" Target="https://razer98-xe.github.io/TNSDC-FWD-DigitalPortfolio/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3.png" Type="http://schemas.openxmlformats.org/officeDocument/2006/relationships/image"/><Relationship Id="rId8" Target="../media/image14.png" Type="http://schemas.openxmlformats.org/officeDocument/2006/relationships/image"/><Relationship Id="rId9" Target="https://razer98-xe.github.io/Student-Portfolio/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4202775" y="3421378"/>
            <a:ext cx="9882449" cy="2186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b="true" sz="8000" spc="231">
                <a:solidFill>
                  <a:srgbClr val="38B6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INTERACTIVE PORTFOLIO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1273383" y="-5235996"/>
            <a:ext cx="10267169" cy="11114662"/>
            <a:chOff x="0" y="0"/>
            <a:chExt cx="13689559" cy="1481954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689585" cy="14819503"/>
            </a:xfrm>
            <a:custGeom>
              <a:avLst/>
              <a:gdLst/>
              <a:ahLst/>
              <a:cxnLst/>
              <a:rect r="r" b="b" t="t" l="l"/>
              <a:pathLst>
                <a:path h="14819503" w="13689585">
                  <a:moveTo>
                    <a:pt x="0" y="0"/>
                  </a:moveTo>
                  <a:lnTo>
                    <a:pt x="13689585" y="0"/>
                  </a:lnTo>
                  <a:lnTo>
                    <a:pt x="13689585" y="14819503"/>
                  </a:lnTo>
                  <a:lnTo>
                    <a:pt x="0" y="14819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-2426410">
            <a:off x="-4784982" y="4505023"/>
            <a:ext cx="10267169" cy="11114662"/>
            <a:chOff x="0" y="0"/>
            <a:chExt cx="13689559" cy="1481954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689585" cy="14819503"/>
            </a:xfrm>
            <a:custGeom>
              <a:avLst/>
              <a:gdLst/>
              <a:ahLst/>
              <a:cxnLst/>
              <a:rect r="r" b="b" t="t" l="l"/>
              <a:pathLst>
                <a:path h="14819503" w="13689585">
                  <a:moveTo>
                    <a:pt x="0" y="0"/>
                  </a:moveTo>
                  <a:lnTo>
                    <a:pt x="13689585" y="0"/>
                  </a:lnTo>
                  <a:lnTo>
                    <a:pt x="13689585" y="14819503"/>
                  </a:lnTo>
                  <a:lnTo>
                    <a:pt x="0" y="1481950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9" r="0" b="-9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6475418" y="7975880"/>
            <a:ext cx="5337164" cy="44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5"/>
              </a:lnSpc>
            </a:pPr>
            <a:r>
              <a:rPr lang="en-US" sz="2225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Name</a:t>
            </a:r>
            <a:r>
              <a:rPr lang="en-US" sz="2225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  <a:r>
              <a:rPr lang="en-US" sz="2225">
                <a:solidFill>
                  <a:srgbClr val="8C52FF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2225" b="true">
                <a:solidFill>
                  <a:srgbClr val="8C52FF"/>
                </a:solidFill>
                <a:latin typeface="Raleway Bold"/>
                <a:ea typeface="Raleway Bold"/>
                <a:cs typeface="Raleway Bold"/>
                <a:sym typeface="Raleway Bold"/>
              </a:rPr>
              <a:t>Raj Santosh Khedekar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202775" y="5977185"/>
            <a:ext cx="9882449" cy="663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 b="true">
                <a:solidFill>
                  <a:srgbClr val="FEEA4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Using Front-End Development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4890342" y="5840457"/>
            <a:ext cx="8507316" cy="38100"/>
            <a:chOff x="0" y="0"/>
            <a:chExt cx="11343088" cy="50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25400" y="0"/>
              <a:ext cx="11292332" cy="50800"/>
            </a:xfrm>
            <a:custGeom>
              <a:avLst/>
              <a:gdLst/>
              <a:ahLst/>
              <a:cxnLst/>
              <a:rect r="r" b="b" t="t" l="l"/>
              <a:pathLst>
                <a:path h="50800" w="11292332">
                  <a:moveTo>
                    <a:pt x="0" y="0"/>
                  </a:moveTo>
                  <a:lnTo>
                    <a:pt x="11292332" y="0"/>
                  </a:lnTo>
                  <a:lnTo>
                    <a:pt x="1129233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4890342" y="3002278"/>
            <a:ext cx="8507316" cy="38100"/>
            <a:chOff x="0" y="0"/>
            <a:chExt cx="11343088" cy="50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25400" y="0"/>
              <a:ext cx="11292332" cy="50800"/>
            </a:xfrm>
            <a:custGeom>
              <a:avLst/>
              <a:gdLst/>
              <a:ahLst/>
              <a:cxnLst/>
              <a:rect r="r" b="b" t="t" l="l"/>
              <a:pathLst>
                <a:path h="50800" w="11292332">
                  <a:moveTo>
                    <a:pt x="0" y="0"/>
                  </a:moveTo>
                  <a:lnTo>
                    <a:pt x="11292332" y="0"/>
                  </a:lnTo>
                  <a:lnTo>
                    <a:pt x="11292332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4393507" y="8347540"/>
            <a:ext cx="5337164" cy="391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5"/>
              </a:lnSpc>
            </a:pPr>
            <a:r>
              <a:rPr lang="en-US" sz="2225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Register No.: </a:t>
            </a:r>
            <a:r>
              <a:rPr lang="en-US" sz="2225" b="true">
                <a:solidFill>
                  <a:srgbClr val="8C52FF"/>
                </a:solidFill>
                <a:latin typeface="Raleway Bold"/>
                <a:ea typeface="Raleway Bold"/>
                <a:cs typeface="Raleway Bold"/>
                <a:sym typeface="Raleway Bold"/>
              </a:rPr>
              <a:t>212402414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41444" y="8347540"/>
            <a:ext cx="7948329" cy="391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5"/>
              </a:lnSpc>
            </a:pPr>
            <a:r>
              <a:rPr lang="en-US" sz="2225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NMID: </a:t>
            </a:r>
            <a:r>
              <a:rPr lang="en-US" sz="2225" b="true">
                <a:solidFill>
                  <a:srgbClr val="8C52FF"/>
                </a:solidFill>
                <a:latin typeface="Raleway Bold"/>
                <a:ea typeface="Raleway Bold"/>
                <a:cs typeface="Raleway Bold"/>
                <a:sym typeface="Raleway Bold"/>
              </a:rPr>
              <a:t>2EF7C92FCAD297AB17C494E64A4FC796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475418" y="8719640"/>
            <a:ext cx="5337164" cy="44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5"/>
              </a:lnSpc>
            </a:pPr>
            <a:r>
              <a:rPr lang="en-US" sz="2225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Department: </a:t>
            </a:r>
            <a:r>
              <a:rPr lang="en-US" sz="2225" b="true">
                <a:solidFill>
                  <a:srgbClr val="8C52FF"/>
                </a:solidFill>
                <a:latin typeface="Raleway Bold"/>
                <a:ea typeface="Raleway Bold"/>
                <a:cs typeface="Raleway Bold"/>
                <a:sym typeface="Raleway Bold"/>
              </a:rPr>
              <a:t>BCA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169255" y="9091740"/>
            <a:ext cx="6133188" cy="44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5"/>
              </a:lnSpc>
            </a:pPr>
            <a:r>
              <a:rPr lang="en-US" sz="2225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College/ University Name: </a:t>
            </a:r>
            <a:r>
              <a:rPr lang="en-US" sz="2225" b="true">
                <a:solidFill>
                  <a:srgbClr val="8C52FF"/>
                </a:solidFill>
                <a:latin typeface="Raleway Bold"/>
                <a:ea typeface="Raleway Bold"/>
                <a:cs typeface="Raleway Bold"/>
                <a:sym typeface="Raleway Bold"/>
              </a:rPr>
              <a:t>AM Jain College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826739" y="172348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134275">
            <a:off x="12790682" y="650957"/>
            <a:ext cx="11497072" cy="10074309"/>
            <a:chOff x="0" y="0"/>
            <a:chExt cx="15329429" cy="13432412"/>
          </a:xfrm>
        </p:grpSpPr>
        <p:sp>
          <p:nvSpPr>
            <p:cNvPr name="Freeform 5" id="5"/>
            <p:cNvSpPr/>
            <p:nvPr/>
          </p:nvSpPr>
          <p:spPr>
            <a:xfrm flipH="true" flipV="false" rot="0">
              <a:off x="0" y="0"/>
              <a:ext cx="15329408" cy="13432410"/>
            </a:xfrm>
            <a:custGeom>
              <a:avLst/>
              <a:gdLst/>
              <a:ahLst/>
              <a:cxnLst/>
              <a:rect r="r" b="b" t="t" l="l"/>
              <a:pathLst>
                <a:path h="13432410" w="15329408">
                  <a:moveTo>
                    <a:pt x="15329408" y="0"/>
                  </a:moveTo>
                  <a:lnTo>
                    <a:pt x="0" y="0"/>
                  </a:lnTo>
                  <a:lnTo>
                    <a:pt x="0" y="13432410"/>
                  </a:lnTo>
                  <a:lnTo>
                    <a:pt x="15329408" y="13432410"/>
                  </a:lnTo>
                  <a:lnTo>
                    <a:pt x="15329408" y="0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0" t="-7" r="0" b="-7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230823" y="1427709"/>
            <a:ext cx="14268382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23"/>
              </a:lnSpc>
            </a:pPr>
            <a:r>
              <a:rPr lang="en-US" b="true" sz="7498" spc="216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BENEFITS TO SOCIETY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737615" y="8992088"/>
            <a:ext cx="13040545" cy="19050"/>
            <a:chOff x="0" y="0"/>
            <a:chExt cx="17387393" cy="25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00" y="0"/>
              <a:ext cx="17362043" cy="25400"/>
            </a:xfrm>
            <a:custGeom>
              <a:avLst/>
              <a:gdLst/>
              <a:ahLst/>
              <a:cxnLst/>
              <a:rect r="r" b="b" t="t" l="l"/>
              <a:pathLst>
                <a:path h="25400" w="17362043">
                  <a:moveTo>
                    <a:pt x="0" y="0"/>
                  </a:moveTo>
                  <a:lnTo>
                    <a:pt x="17362043" y="0"/>
                  </a:lnTo>
                  <a:lnTo>
                    <a:pt x="1736204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5768635" y="8454224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7" t="0" r="-67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019853" y="1371156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7" t="0" r="-67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519754" y="2446884"/>
            <a:ext cx="10998501" cy="38100"/>
            <a:chOff x="0" y="0"/>
            <a:chExt cx="14664668" cy="50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25400" y="0"/>
              <a:ext cx="14613889" cy="50800"/>
            </a:xfrm>
            <a:custGeom>
              <a:avLst/>
              <a:gdLst/>
              <a:ahLst/>
              <a:cxnLst/>
              <a:rect r="r" b="b" t="t" l="l"/>
              <a:pathLst>
                <a:path h="50800" w="14613889">
                  <a:moveTo>
                    <a:pt x="0" y="0"/>
                  </a:moveTo>
                  <a:lnTo>
                    <a:pt x="14613889" y="0"/>
                  </a:lnTo>
                  <a:lnTo>
                    <a:pt x="14613889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CB6CE6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2261944" y="3052003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Helps students &amp; professionals present their skills digitally.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55742" y="3767511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Makes it easier for employers and clients to discover talent.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61944" y="4481886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Encourages others to build their own online presence.</a:t>
            </a:r>
          </a:p>
        </p:txBody>
      </p:sp>
      <p:grpSp>
        <p:nvGrpSpPr>
          <p:cNvPr name="Group 16" id="16"/>
          <p:cNvGrpSpPr/>
          <p:nvPr/>
        </p:nvGrpSpPr>
        <p:grpSpPr>
          <a:xfrm rot="-5134275">
            <a:off x="-6504286" y="-698144"/>
            <a:ext cx="11497072" cy="10074309"/>
            <a:chOff x="0" y="0"/>
            <a:chExt cx="15329429" cy="13432412"/>
          </a:xfrm>
        </p:grpSpPr>
        <p:sp>
          <p:nvSpPr>
            <p:cNvPr name="Freeform 17" id="17"/>
            <p:cNvSpPr/>
            <p:nvPr/>
          </p:nvSpPr>
          <p:spPr>
            <a:xfrm flipH="false" flipV="true" rot="0">
              <a:off x="0" y="0"/>
              <a:ext cx="15329408" cy="13432410"/>
            </a:xfrm>
            <a:custGeom>
              <a:avLst/>
              <a:gdLst/>
              <a:ahLst/>
              <a:cxnLst/>
              <a:rect r="r" b="b" t="t" l="l"/>
              <a:pathLst>
                <a:path h="13432410" w="15329408">
                  <a:moveTo>
                    <a:pt x="0" y="13432410"/>
                  </a:moveTo>
                  <a:lnTo>
                    <a:pt x="15329408" y="13432410"/>
                  </a:lnTo>
                  <a:lnTo>
                    <a:pt x="15329408" y="0"/>
                  </a:lnTo>
                  <a:lnTo>
                    <a:pt x="0" y="0"/>
                  </a:lnTo>
                  <a:lnTo>
                    <a:pt x="0" y="13432410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0" t="-7" r="0" b="-7"/>
              </a:stretch>
            </a:blipFill>
          </p:spPr>
        </p:sp>
      </p:grpSp>
      <p:sp>
        <p:nvSpPr>
          <p:cNvPr name="Freeform 18" id="18"/>
          <p:cNvSpPr/>
          <p:nvPr/>
        </p:nvSpPr>
        <p:spPr>
          <a:xfrm flipH="true" flipV="false" rot="0">
            <a:off x="-263624" y="5927958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2519365" y="0"/>
                </a:moveTo>
                <a:lnTo>
                  <a:pt x="0" y="0"/>
                </a:lnTo>
                <a:lnTo>
                  <a:pt x="0" y="1094779"/>
                </a:lnTo>
                <a:lnTo>
                  <a:pt x="2519365" y="1094779"/>
                </a:lnTo>
                <a:lnTo>
                  <a:pt x="251936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7" t="0" r="-67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558357" y="5984512"/>
            <a:ext cx="14268382" cy="10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323"/>
              </a:lnSpc>
            </a:pPr>
            <a:r>
              <a:rPr lang="en-US" b="true" sz="7498" spc="216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GITHUB LINKS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2539307" y="7003687"/>
            <a:ext cx="6749181" cy="38100"/>
            <a:chOff x="0" y="0"/>
            <a:chExt cx="8998908" cy="50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25400" y="0"/>
              <a:ext cx="8948166" cy="50800"/>
            </a:xfrm>
            <a:custGeom>
              <a:avLst/>
              <a:gdLst/>
              <a:ahLst/>
              <a:cxnLst/>
              <a:rect r="r" b="b" t="t" l="l"/>
              <a:pathLst>
                <a:path h="50800" w="8948166">
                  <a:moveTo>
                    <a:pt x="0" y="0"/>
                  </a:moveTo>
                  <a:lnTo>
                    <a:pt x="8948166" y="0"/>
                  </a:lnTo>
                  <a:lnTo>
                    <a:pt x="8948166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CB6CE6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3432573" y="7463624"/>
            <a:ext cx="1115701" cy="1115701"/>
            <a:chOff x="0" y="0"/>
            <a:chExt cx="1173784" cy="117378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173734" cy="1173734"/>
            </a:xfrm>
            <a:custGeom>
              <a:avLst/>
              <a:gdLst/>
              <a:ahLst/>
              <a:cxnLst/>
              <a:rect r="r" b="b" t="t" l="l"/>
              <a:pathLst>
                <a:path h="1173734" w="1173734">
                  <a:moveTo>
                    <a:pt x="0" y="0"/>
                  </a:moveTo>
                  <a:lnTo>
                    <a:pt x="1173734" y="0"/>
                  </a:lnTo>
                  <a:lnTo>
                    <a:pt x="1173734" y="1173734"/>
                  </a:lnTo>
                  <a:lnTo>
                    <a:pt x="0" y="11737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-4" b="-4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6019853" y="8753140"/>
            <a:ext cx="1239447" cy="401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8"/>
              </a:lnSpc>
            </a:pPr>
            <a:r>
              <a:rPr lang="en-US" sz="204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Page 10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137798" y="7442987"/>
            <a:ext cx="2301407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u="sng">
                <a:solidFill>
                  <a:srgbClr val="0000FF"/>
                </a:solidFill>
                <a:latin typeface="Canva Sans"/>
                <a:ea typeface="Canva Sans"/>
                <a:cs typeface="Canva Sans"/>
                <a:sym typeface="Canva Sans"/>
                <a:hlinkClick r:id="rId9" tooltip="https://razer98-xe.github.io/TNSDC-FWD-DigitalPortfolio/"/>
              </a:rPr>
              <a:t>Click Here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5042225" y="7406474"/>
            <a:ext cx="4215663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Deployment Link →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144000" y="8064975"/>
            <a:ext cx="2301407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u="sng">
                <a:solidFill>
                  <a:srgbClr val="0000FF"/>
                </a:solidFill>
                <a:latin typeface="Canva Sans"/>
                <a:ea typeface="Canva Sans"/>
                <a:cs typeface="Canva Sans"/>
                <a:sym typeface="Canva Sans"/>
                <a:hlinkClick r:id="rId10" tooltip="https://github.com/razer98-xe/TNSDC-FWD-DigitalPortfolio.git"/>
              </a:rPr>
              <a:t>Click Here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220837" y="8064975"/>
            <a:ext cx="3067651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Server Link → </a:t>
            </a:r>
          </a:p>
        </p:txBody>
      </p:sp>
    </p:spTree>
  </p:cSld>
  <p:clrMapOvr>
    <a:masterClrMapping/>
  </p:clrMapOvr>
  <p:transition spd="fast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4893649" y="2935120"/>
            <a:ext cx="10223270" cy="4034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104"/>
              </a:lnSpc>
            </a:pPr>
            <a:r>
              <a:rPr lang="en-US" b="true" sz="14508" spc="419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THANK</a:t>
            </a:r>
          </a:p>
          <a:p>
            <a:pPr algn="l">
              <a:lnSpc>
                <a:spcPts val="16104"/>
              </a:lnSpc>
            </a:pPr>
            <a:r>
              <a:rPr lang="en-US" b="true" sz="14508" spc="419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YOU</a:t>
            </a:r>
          </a:p>
        </p:txBody>
      </p:sp>
      <p:grpSp>
        <p:nvGrpSpPr>
          <p:cNvPr name="Group 5" id="5"/>
          <p:cNvGrpSpPr/>
          <p:nvPr/>
        </p:nvGrpSpPr>
        <p:grpSpPr>
          <a:xfrm rot="917525">
            <a:off x="-5200912" y="-501789"/>
            <a:ext cx="12071925" cy="12825419"/>
            <a:chOff x="0" y="0"/>
            <a:chExt cx="16095900" cy="1710055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095853" cy="17100550"/>
            </a:xfrm>
            <a:custGeom>
              <a:avLst/>
              <a:gdLst/>
              <a:ahLst/>
              <a:cxnLst/>
              <a:rect r="r" b="b" t="t" l="l"/>
              <a:pathLst>
                <a:path h="17100550" w="16095853">
                  <a:moveTo>
                    <a:pt x="0" y="0"/>
                  </a:moveTo>
                  <a:lnTo>
                    <a:pt x="16095853" y="0"/>
                  </a:lnTo>
                  <a:lnTo>
                    <a:pt x="16095853" y="17100550"/>
                  </a:lnTo>
                  <a:lnTo>
                    <a:pt x="0" y="171005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5" t="0" r="-16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3280222" y="6950156"/>
            <a:ext cx="13040545" cy="19050"/>
            <a:chOff x="0" y="0"/>
            <a:chExt cx="17387393" cy="25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00" y="0"/>
              <a:ext cx="17362043" cy="25400"/>
            </a:xfrm>
            <a:custGeom>
              <a:avLst/>
              <a:gdLst/>
              <a:ahLst/>
              <a:cxnLst/>
              <a:rect r="r" b="b" t="t" l="l"/>
              <a:pathLst>
                <a:path h="25400" w="17362043">
                  <a:moveTo>
                    <a:pt x="0" y="0"/>
                  </a:moveTo>
                  <a:lnTo>
                    <a:pt x="17362043" y="0"/>
                  </a:lnTo>
                  <a:lnTo>
                    <a:pt x="1736204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156082" y="7540625"/>
            <a:ext cx="5921675" cy="198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8"/>
              </a:lnSpc>
            </a:pPr>
            <a:r>
              <a:rPr lang="en-US" sz="3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Presented by-</a:t>
            </a:r>
          </a:p>
          <a:p>
            <a:pPr algn="ctr">
              <a:lnSpc>
                <a:spcPts val="2100"/>
              </a:lnSpc>
            </a:pP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RAJ SANTOSH KHEDEKAR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24H218 | II BCA C</a:t>
            </a:r>
          </a:p>
        </p:txBody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3447623">
            <a:off x="11764586" y="-3644813"/>
            <a:ext cx="10365225" cy="10093138"/>
            <a:chOff x="0" y="0"/>
            <a:chExt cx="13820300" cy="13457517"/>
          </a:xfrm>
        </p:grpSpPr>
        <p:sp>
          <p:nvSpPr>
            <p:cNvPr name="Freeform 5" id="5"/>
            <p:cNvSpPr/>
            <p:nvPr/>
          </p:nvSpPr>
          <p:spPr>
            <a:xfrm flipH="false" flipV="true" rot="0">
              <a:off x="0" y="0"/>
              <a:ext cx="13820267" cy="13457555"/>
            </a:xfrm>
            <a:custGeom>
              <a:avLst/>
              <a:gdLst/>
              <a:ahLst/>
              <a:cxnLst/>
              <a:rect r="r" b="b" t="t" l="l"/>
              <a:pathLst>
                <a:path h="13457555" w="13820267">
                  <a:moveTo>
                    <a:pt x="0" y="13457555"/>
                  </a:moveTo>
                  <a:lnTo>
                    <a:pt x="13820267" y="13457555"/>
                  </a:lnTo>
                  <a:lnTo>
                    <a:pt x="13820267" y="0"/>
                  </a:lnTo>
                  <a:lnTo>
                    <a:pt x="0" y="0"/>
                  </a:lnTo>
                  <a:lnTo>
                    <a:pt x="0" y="13457555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-3" t="0" r="-3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5687516" y="8485262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7" t="0" r="-67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737615" y="8992088"/>
            <a:ext cx="13040545" cy="19050"/>
            <a:chOff x="0" y="0"/>
            <a:chExt cx="17387393" cy="25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00" y="0"/>
              <a:ext cx="17362043" cy="25400"/>
            </a:xfrm>
            <a:custGeom>
              <a:avLst/>
              <a:gdLst/>
              <a:ahLst/>
              <a:cxnLst/>
              <a:rect r="r" b="b" t="t" l="l"/>
              <a:pathLst>
                <a:path h="25400" w="17362043">
                  <a:moveTo>
                    <a:pt x="0" y="0"/>
                  </a:moveTo>
                  <a:lnTo>
                    <a:pt x="17362043" y="0"/>
                  </a:lnTo>
                  <a:lnTo>
                    <a:pt x="1736204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6558461">
            <a:off x="-6193772" y="4663925"/>
            <a:ext cx="10365225" cy="10093138"/>
            <a:chOff x="0" y="0"/>
            <a:chExt cx="13820300" cy="13457517"/>
          </a:xfrm>
        </p:grpSpPr>
        <p:sp>
          <p:nvSpPr>
            <p:cNvPr name="Freeform 10" id="10"/>
            <p:cNvSpPr/>
            <p:nvPr/>
          </p:nvSpPr>
          <p:spPr>
            <a:xfrm flipH="false" flipV="true" rot="0">
              <a:off x="0" y="0"/>
              <a:ext cx="13820267" cy="13457555"/>
            </a:xfrm>
            <a:custGeom>
              <a:avLst/>
              <a:gdLst/>
              <a:ahLst/>
              <a:cxnLst/>
              <a:rect r="r" b="b" t="t" l="l"/>
              <a:pathLst>
                <a:path h="13457555" w="13820267">
                  <a:moveTo>
                    <a:pt x="0" y="13457555"/>
                  </a:moveTo>
                  <a:lnTo>
                    <a:pt x="13820267" y="13457555"/>
                  </a:lnTo>
                  <a:lnTo>
                    <a:pt x="13820267" y="0"/>
                  </a:lnTo>
                  <a:lnTo>
                    <a:pt x="0" y="0"/>
                  </a:lnTo>
                  <a:lnTo>
                    <a:pt x="0" y="13457555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-3" t="0" r="-3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true" flipV="false" rot="0">
            <a:off x="-720231" y="1718391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2519365" y="0"/>
                </a:moveTo>
                <a:lnTo>
                  <a:pt x="0" y="0"/>
                </a:lnTo>
                <a:lnTo>
                  <a:pt x="0" y="1094779"/>
                </a:lnTo>
                <a:lnTo>
                  <a:pt x="2519365" y="1094779"/>
                </a:lnTo>
                <a:lnTo>
                  <a:pt x="2519365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7" t="0" r="-67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747140" y="1813641"/>
            <a:ext cx="7158064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23"/>
              </a:lnSpc>
            </a:pPr>
            <a:r>
              <a:rPr lang="en-US" b="true" sz="7498" spc="216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AGENDA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019853" y="8767746"/>
            <a:ext cx="1239447" cy="415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22"/>
              </a:lnSpc>
            </a:pPr>
            <a:r>
              <a:rPr lang="en-US" sz="2016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Page 02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2632710" y="2851866"/>
            <a:ext cx="4392275" cy="38100"/>
            <a:chOff x="0" y="0"/>
            <a:chExt cx="5856367" cy="50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25400" y="0"/>
              <a:ext cx="5805551" cy="50800"/>
            </a:xfrm>
            <a:custGeom>
              <a:avLst/>
              <a:gdLst/>
              <a:ahLst/>
              <a:cxnLst/>
              <a:rect r="r" b="b" t="t" l="l"/>
              <a:pathLst>
                <a:path h="50800" w="5805551">
                  <a:moveTo>
                    <a:pt x="0" y="0"/>
                  </a:moveTo>
                  <a:lnTo>
                    <a:pt x="5805551" y="0"/>
                  </a:lnTo>
                  <a:lnTo>
                    <a:pt x="5805551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D44CFF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3858124" y="2979316"/>
            <a:ext cx="6134171" cy="880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4421" indent="-358140" lvl="2">
              <a:lnSpc>
                <a:spcPts val="6580"/>
              </a:lnSpc>
              <a:buFont typeface="Arial"/>
              <a:buChar char="⚬"/>
            </a:pPr>
            <a:r>
              <a:rPr lang="en-US" b="true" sz="4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Overview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858124" y="3688610"/>
            <a:ext cx="6134171" cy="880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4421" indent="-358140" lvl="2">
              <a:lnSpc>
                <a:spcPts val="6580"/>
              </a:lnSpc>
              <a:buFont typeface="Arial"/>
              <a:buChar char="⚬"/>
            </a:pPr>
            <a:r>
              <a:rPr lang="en-US" b="true" sz="4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End Users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858124" y="4397905"/>
            <a:ext cx="8151253" cy="880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4421" indent="-358140" lvl="2">
              <a:lnSpc>
                <a:spcPts val="6580"/>
              </a:lnSpc>
              <a:buFont typeface="Arial"/>
              <a:buChar char="⚬"/>
            </a:pPr>
            <a:r>
              <a:rPr lang="en-US" b="true" sz="4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Tools and Technologies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858124" y="5107200"/>
            <a:ext cx="9280819" cy="880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4421" indent="-358140" lvl="2">
              <a:lnSpc>
                <a:spcPts val="6580"/>
              </a:lnSpc>
              <a:buFont typeface="Arial"/>
              <a:buChar char="⚬"/>
            </a:pPr>
            <a:r>
              <a:rPr lang="en-US" b="true" sz="4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Portfolio Design and Layout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858124" y="5816495"/>
            <a:ext cx="9280819" cy="880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4421" indent="-358140" lvl="2">
              <a:lnSpc>
                <a:spcPts val="6580"/>
              </a:lnSpc>
              <a:buFont typeface="Arial"/>
              <a:buChar char="⚬"/>
            </a:pPr>
            <a:r>
              <a:rPr lang="en-US" b="true" sz="4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Features and Functionality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858124" y="6525789"/>
            <a:ext cx="9038769" cy="880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4421" indent="-358140" lvl="2">
              <a:lnSpc>
                <a:spcPts val="6580"/>
              </a:lnSpc>
              <a:buFont typeface="Arial"/>
              <a:buChar char="⚬"/>
            </a:pPr>
            <a:r>
              <a:rPr lang="en-US" b="true" sz="4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Portfolio Outcomes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858124" y="7235084"/>
            <a:ext cx="9764919" cy="880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4421" indent="-358140" lvl="2">
              <a:lnSpc>
                <a:spcPts val="6580"/>
              </a:lnSpc>
              <a:buFont typeface="Arial"/>
              <a:buChar char="⚬"/>
            </a:pPr>
            <a:r>
              <a:rPr lang="en-US" b="true" sz="47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Conclusions &amp; GitHub Links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134275">
            <a:off x="-5003553" y="-1642252"/>
            <a:ext cx="11497072" cy="10074309"/>
            <a:chOff x="0" y="0"/>
            <a:chExt cx="15329429" cy="13432412"/>
          </a:xfrm>
        </p:grpSpPr>
        <p:sp>
          <p:nvSpPr>
            <p:cNvPr name="Freeform 5" id="5"/>
            <p:cNvSpPr/>
            <p:nvPr/>
          </p:nvSpPr>
          <p:spPr>
            <a:xfrm flipH="true" flipV="true" rot="0">
              <a:off x="0" y="0"/>
              <a:ext cx="15329408" cy="13432410"/>
            </a:xfrm>
            <a:custGeom>
              <a:avLst/>
              <a:gdLst/>
              <a:ahLst/>
              <a:cxnLst/>
              <a:rect r="r" b="b" t="t" l="l"/>
              <a:pathLst>
                <a:path h="13432410" w="15329408">
                  <a:moveTo>
                    <a:pt x="15329408" y="13432410"/>
                  </a:moveTo>
                  <a:lnTo>
                    <a:pt x="0" y="13432410"/>
                  </a:lnTo>
                  <a:lnTo>
                    <a:pt x="0" y="0"/>
                  </a:lnTo>
                  <a:lnTo>
                    <a:pt x="15329408" y="0"/>
                  </a:lnTo>
                  <a:lnTo>
                    <a:pt x="15329408" y="13432410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0" t="-7" r="0" b="-7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5446525" y="1427709"/>
            <a:ext cx="10052681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23"/>
              </a:lnSpc>
            </a:pPr>
            <a:r>
              <a:rPr lang="en-US" b="true" sz="7498" spc="216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PROJECT OVERVIEW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737615" y="8992088"/>
            <a:ext cx="13040545" cy="19050"/>
            <a:chOff x="0" y="0"/>
            <a:chExt cx="17387393" cy="25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00" y="0"/>
              <a:ext cx="17362043" cy="25400"/>
            </a:xfrm>
            <a:custGeom>
              <a:avLst/>
              <a:gdLst/>
              <a:ahLst/>
              <a:cxnLst/>
              <a:rect r="r" b="b" t="t" l="l"/>
              <a:pathLst>
                <a:path h="25400" w="17362043">
                  <a:moveTo>
                    <a:pt x="0" y="0"/>
                  </a:moveTo>
                  <a:lnTo>
                    <a:pt x="17362043" y="0"/>
                  </a:lnTo>
                  <a:lnTo>
                    <a:pt x="1736204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5768635" y="8454224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7" t="0" r="-67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19853" y="8753140"/>
            <a:ext cx="1239447" cy="401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8"/>
              </a:lnSpc>
            </a:pPr>
            <a:r>
              <a:rPr lang="en-US" sz="204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Page 03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019853" y="1371156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7" t="0" r="-67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5427475" y="2446884"/>
            <a:ext cx="10090781" cy="38100"/>
            <a:chOff x="0" y="0"/>
            <a:chExt cx="13454375" cy="50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0"/>
              <a:ext cx="13403580" cy="50800"/>
            </a:xfrm>
            <a:custGeom>
              <a:avLst/>
              <a:gdLst/>
              <a:ahLst/>
              <a:cxnLst/>
              <a:rect r="r" b="b" t="t" l="l"/>
              <a:pathLst>
                <a:path h="50800" w="13403580">
                  <a:moveTo>
                    <a:pt x="0" y="0"/>
                  </a:moveTo>
                  <a:lnTo>
                    <a:pt x="13403580" y="0"/>
                  </a:lnTo>
                  <a:lnTo>
                    <a:pt x="1340358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CB6CE6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028700" y="3023745"/>
            <a:ext cx="8362884" cy="6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99979" indent="-266660" lvl="2">
              <a:lnSpc>
                <a:spcPts val="4898"/>
              </a:lnSpc>
              <a:buFont typeface="Arial"/>
              <a:buChar char="⚬"/>
            </a:pPr>
            <a:r>
              <a:rPr lang="en-US" b="true" sz="3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Built using:</a:t>
            </a:r>
            <a:r>
              <a:rPr lang="en-US" sz="34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HTML, CSS, JavaScript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3680416"/>
            <a:ext cx="8060322" cy="6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99979" indent="-266660" lvl="2">
              <a:lnSpc>
                <a:spcPts val="4898"/>
              </a:lnSpc>
              <a:buFont typeface="Arial"/>
              <a:buChar char="⚬"/>
            </a:pPr>
            <a:r>
              <a:rPr lang="en-US" b="true" sz="34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Features Included: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058861" y="4337006"/>
            <a:ext cx="11580716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Responsive navigation bar with mobile menu &amp; dark mode toggle.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058861" y="5451431"/>
            <a:ext cx="11580716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About Me, Skills, Projects, Contact sections.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058861" y="6032456"/>
            <a:ext cx="11580716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Fully functional contact form.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058861" y="6613480"/>
            <a:ext cx="11580716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Scroll-to-top button for smooth navigation.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058861" y="7186190"/>
            <a:ext cx="11580716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Responsive web design.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058861" y="7767214"/>
            <a:ext cx="11580716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Clean, modern with animations.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134275">
            <a:off x="-5003553" y="-1642252"/>
            <a:ext cx="11497072" cy="10074309"/>
            <a:chOff x="0" y="0"/>
            <a:chExt cx="15329429" cy="13432412"/>
          </a:xfrm>
        </p:grpSpPr>
        <p:sp>
          <p:nvSpPr>
            <p:cNvPr name="Freeform 5" id="5"/>
            <p:cNvSpPr/>
            <p:nvPr/>
          </p:nvSpPr>
          <p:spPr>
            <a:xfrm flipH="true" flipV="true" rot="0">
              <a:off x="0" y="0"/>
              <a:ext cx="15329408" cy="13432410"/>
            </a:xfrm>
            <a:custGeom>
              <a:avLst/>
              <a:gdLst/>
              <a:ahLst/>
              <a:cxnLst/>
              <a:rect r="r" b="b" t="t" l="l"/>
              <a:pathLst>
                <a:path h="13432410" w="15329408">
                  <a:moveTo>
                    <a:pt x="15329408" y="13432410"/>
                  </a:moveTo>
                  <a:lnTo>
                    <a:pt x="0" y="13432410"/>
                  </a:lnTo>
                  <a:lnTo>
                    <a:pt x="0" y="0"/>
                  </a:lnTo>
                  <a:lnTo>
                    <a:pt x="15329408" y="0"/>
                  </a:lnTo>
                  <a:lnTo>
                    <a:pt x="15329408" y="13432410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0" t="-7" r="0" b="-7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6959336" y="1427709"/>
            <a:ext cx="8539870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23"/>
              </a:lnSpc>
            </a:pPr>
            <a:r>
              <a:rPr lang="en-US" b="true" sz="7498" spc="216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END USERS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737615" y="8992088"/>
            <a:ext cx="13040545" cy="19050"/>
            <a:chOff x="0" y="0"/>
            <a:chExt cx="17387393" cy="25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00" y="0"/>
              <a:ext cx="17362043" cy="25400"/>
            </a:xfrm>
            <a:custGeom>
              <a:avLst/>
              <a:gdLst/>
              <a:ahLst/>
              <a:cxnLst/>
              <a:rect r="r" b="b" t="t" l="l"/>
              <a:pathLst>
                <a:path h="25400" w="17362043">
                  <a:moveTo>
                    <a:pt x="0" y="0"/>
                  </a:moveTo>
                  <a:lnTo>
                    <a:pt x="17362043" y="0"/>
                  </a:lnTo>
                  <a:lnTo>
                    <a:pt x="1736204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5768635" y="8454224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7" t="0" r="-67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19853" y="8753140"/>
            <a:ext cx="1239447" cy="401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8"/>
              </a:lnSpc>
            </a:pPr>
            <a:r>
              <a:rPr lang="en-US" sz="204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Page 04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019853" y="1371156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7" t="0" r="-67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9879899" y="2446884"/>
            <a:ext cx="5703766" cy="38100"/>
            <a:chOff x="0" y="0"/>
            <a:chExt cx="7605021" cy="50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0"/>
              <a:ext cx="7554214" cy="50800"/>
            </a:xfrm>
            <a:custGeom>
              <a:avLst/>
              <a:gdLst/>
              <a:ahLst/>
              <a:cxnLst/>
              <a:rect r="r" b="b" t="t" l="l"/>
              <a:pathLst>
                <a:path h="50800" w="7554214">
                  <a:moveTo>
                    <a:pt x="0" y="0"/>
                  </a:moveTo>
                  <a:lnTo>
                    <a:pt x="7554214" y="0"/>
                  </a:lnTo>
                  <a:lnTo>
                    <a:pt x="755421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CB6CE6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028700" y="2689227"/>
            <a:ext cx="6164265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8"/>
              </a:lnSpc>
            </a:pPr>
            <a:r>
              <a:rPr lang="en-US" sz="39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Who are the End Users ?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933009" y="3706270"/>
            <a:ext cx="12421982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Potential Employers / Recruiters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to view your skills, projects, and contact you.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33009" y="4800600"/>
            <a:ext cx="11580716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Teachers / Mentors →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to evaluate your learning and progress.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933009" y="5943600"/>
            <a:ext cx="11580716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Clients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who may want to see your work before hiring you.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933009" y="6553200"/>
            <a:ext cx="1216567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Peers &amp; Friends →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for collaboration, feedback, or inspiration.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33536" y="7448794"/>
            <a:ext cx="12165670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Designed for anyone interested in your skills, projects, and professional growth.</a:t>
            </a:r>
          </a:p>
        </p:txBody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134275">
            <a:off x="-5003553" y="-1642252"/>
            <a:ext cx="11497072" cy="10074309"/>
            <a:chOff x="0" y="0"/>
            <a:chExt cx="15329429" cy="13432412"/>
          </a:xfrm>
        </p:grpSpPr>
        <p:sp>
          <p:nvSpPr>
            <p:cNvPr name="Freeform 5" id="5"/>
            <p:cNvSpPr/>
            <p:nvPr/>
          </p:nvSpPr>
          <p:spPr>
            <a:xfrm flipH="true" flipV="true" rot="0">
              <a:off x="0" y="0"/>
              <a:ext cx="15329408" cy="13432410"/>
            </a:xfrm>
            <a:custGeom>
              <a:avLst/>
              <a:gdLst/>
              <a:ahLst/>
              <a:cxnLst/>
              <a:rect r="r" b="b" t="t" l="l"/>
              <a:pathLst>
                <a:path h="13432410" w="15329408">
                  <a:moveTo>
                    <a:pt x="15329408" y="13432410"/>
                  </a:moveTo>
                  <a:lnTo>
                    <a:pt x="0" y="13432410"/>
                  </a:lnTo>
                  <a:lnTo>
                    <a:pt x="0" y="0"/>
                  </a:lnTo>
                  <a:lnTo>
                    <a:pt x="15329408" y="0"/>
                  </a:lnTo>
                  <a:lnTo>
                    <a:pt x="15329408" y="13432410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0" t="-7" r="0" b="-7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735094" y="1427709"/>
            <a:ext cx="13764112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23"/>
              </a:lnSpc>
            </a:pPr>
            <a:r>
              <a:rPr lang="en-US" b="true" sz="7498" spc="216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TOOLS &amp; TECHNIQUES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737615" y="8992088"/>
            <a:ext cx="13040545" cy="19050"/>
            <a:chOff x="0" y="0"/>
            <a:chExt cx="17387393" cy="25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00" y="0"/>
              <a:ext cx="17362043" cy="25400"/>
            </a:xfrm>
            <a:custGeom>
              <a:avLst/>
              <a:gdLst/>
              <a:ahLst/>
              <a:cxnLst/>
              <a:rect r="r" b="b" t="t" l="l"/>
              <a:pathLst>
                <a:path h="25400" w="17362043">
                  <a:moveTo>
                    <a:pt x="0" y="0"/>
                  </a:moveTo>
                  <a:lnTo>
                    <a:pt x="17362043" y="0"/>
                  </a:lnTo>
                  <a:lnTo>
                    <a:pt x="1736204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5768635" y="8454224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7" t="0" r="-67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19853" y="8753140"/>
            <a:ext cx="1239447" cy="401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8"/>
              </a:lnSpc>
            </a:pPr>
            <a:r>
              <a:rPr lang="en-US" sz="204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Page 05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019853" y="1371156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7" t="0" r="-67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3135838" y="2446884"/>
            <a:ext cx="12382418" cy="38100"/>
            <a:chOff x="0" y="0"/>
            <a:chExt cx="16509891" cy="50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0"/>
              <a:ext cx="16459073" cy="50800"/>
            </a:xfrm>
            <a:custGeom>
              <a:avLst/>
              <a:gdLst/>
              <a:ahLst/>
              <a:cxnLst/>
              <a:rect r="r" b="b" t="t" l="l"/>
              <a:pathLst>
                <a:path h="50800" w="16459073">
                  <a:moveTo>
                    <a:pt x="0" y="0"/>
                  </a:moveTo>
                  <a:lnTo>
                    <a:pt x="16459073" y="0"/>
                  </a:lnTo>
                  <a:lnTo>
                    <a:pt x="16459073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CB6CE6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735094" y="3048000"/>
            <a:ext cx="1242198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HTML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Structure of the website.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35094" y="3711710"/>
            <a:ext cx="11580716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CSS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Styling, layout, responsiveness, animations.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35094" y="4378460"/>
            <a:ext cx="14033541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JavaScript →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Interactivity (dark mode, mobile menu, scroll button).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35094" y="5045210"/>
            <a:ext cx="1216567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FormSubmit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Handling contact form submissions.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35094" y="5711960"/>
            <a:ext cx="1216567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GitHub Pages →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Hosting &amp; deployment.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35094" y="6378709"/>
            <a:ext cx="1216567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AOS Library →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Smooth scroll animations.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154888" y="7294874"/>
            <a:ext cx="12344318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Demonstrates use of modern web development tools and best practices in responsive design.</a:t>
            </a: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134275">
            <a:off x="-5003553" y="-1642252"/>
            <a:ext cx="11497072" cy="10074309"/>
            <a:chOff x="0" y="0"/>
            <a:chExt cx="15329429" cy="13432412"/>
          </a:xfrm>
        </p:grpSpPr>
        <p:sp>
          <p:nvSpPr>
            <p:cNvPr name="Freeform 5" id="5"/>
            <p:cNvSpPr/>
            <p:nvPr/>
          </p:nvSpPr>
          <p:spPr>
            <a:xfrm flipH="true" flipV="true" rot="0">
              <a:off x="0" y="0"/>
              <a:ext cx="15329408" cy="13432410"/>
            </a:xfrm>
            <a:custGeom>
              <a:avLst/>
              <a:gdLst/>
              <a:ahLst/>
              <a:cxnLst/>
              <a:rect r="r" b="b" t="t" l="l"/>
              <a:pathLst>
                <a:path h="13432410" w="15329408">
                  <a:moveTo>
                    <a:pt x="15329408" y="13432410"/>
                  </a:moveTo>
                  <a:lnTo>
                    <a:pt x="0" y="13432410"/>
                  </a:lnTo>
                  <a:lnTo>
                    <a:pt x="0" y="0"/>
                  </a:lnTo>
                  <a:lnTo>
                    <a:pt x="15329408" y="0"/>
                  </a:lnTo>
                  <a:lnTo>
                    <a:pt x="15329408" y="13432410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0" t="-7" r="0" b="-7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6475236" y="1427709"/>
            <a:ext cx="9023969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23"/>
              </a:lnSpc>
            </a:pPr>
            <a:r>
              <a:rPr lang="en-US" b="true" sz="7498" spc="216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DESIGN &amp; LAYOUT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737615" y="8992088"/>
            <a:ext cx="13040545" cy="19050"/>
            <a:chOff x="0" y="0"/>
            <a:chExt cx="17387393" cy="25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00" y="0"/>
              <a:ext cx="17362043" cy="25400"/>
            </a:xfrm>
            <a:custGeom>
              <a:avLst/>
              <a:gdLst/>
              <a:ahLst/>
              <a:cxnLst/>
              <a:rect r="r" b="b" t="t" l="l"/>
              <a:pathLst>
                <a:path h="25400" w="17362043">
                  <a:moveTo>
                    <a:pt x="0" y="0"/>
                  </a:moveTo>
                  <a:lnTo>
                    <a:pt x="17362043" y="0"/>
                  </a:lnTo>
                  <a:lnTo>
                    <a:pt x="1736204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5768635" y="8454224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7" t="0" r="-67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19853" y="8753140"/>
            <a:ext cx="1239447" cy="401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8"/>
              </a:lnSpc>
            </a:pPr>
            <a:r>
              <a:rPr lang="en-US" sz="204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Page 06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019853" y="1371156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7" t="0" r="-67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6456186" y="2446884"/>
            <a:ext cx="9062069" cy="38100"/>
            <a:chOff x="0" y="0"/>
            <a:chExt cx="12082759" cy="50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0"/>
              <a:ext cx="12031980" cy="50800"/>
            </a:xfrm>
            <a:custGeom>
              <a:avLst/>
              <a:gdLst/>
              <a:ahLst/>
              <a:cxnLst/>
              <a:rect r="r" b="b" t="t" l="l"/>
              <a:pathLst>
                <a:path h="50800" w="12031980">
                  <a:moveTo>
                    <a:pt x="0" y="0"/>
                  </a:moveTo>
                  <a:lnTo>
                    <a:pt x="12031980" y="0"/>
                  </a:lnTo>
                  <a:lnTo>
                    <a:pt x="12031980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CB6CE6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735094" y="3048000"/>
            <a:ext cx="13764112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Clean &amp; Modern UI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Minimalist, professional look with smooth animations.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35094" y="4223823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Responsive Layout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Works seamlessly on desktop, tablet, and mobile.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35094" y="5500172"/>
            <a:ext cx="14033541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About Section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Brief background &amp; goals.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35094" y="4861997"/>
            <a:ext cx="1216567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Hero Section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Intro, tagline, and circular profile image.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35094" y="6138347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Skills Section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Highlights core technical skills (HTML, CSS, JS).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35094" y="6776522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Projects Section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Showcases completed work with cards &amp; links.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35094" y="7414697"/>
            <a:ext cx="1216567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Section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Simple form for easy communication.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35094" y="8052871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Dark Mode Support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Improves accessibility &amp; user experience.</a:t>
            </a:r>
          </a:p>
        </p:txBody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134275">
            <a:off x="-5003553" y="-1642252"/>
            <a:ext cx="11497072" cy="10074309"/>
            <a:chOff x="0" y="0"/>
            <a:chExt cx="15329429" cy="13432412"/>
          </a:xfrm>
        </p:grpSpPr>
        <p:sp>
          <p:nvSpPr>
            <p:cNvPr name="Freeform 5" id="5"/>
            <p:cNvSpPr/>
            <p:nvPr/>
          </p:nvSpPr>
          <p:spPr>
            <a:xfrm flipH="true" flipV="true" rot="0">
              <a:off x="0" y="0"/>
              <a:ext cx="15329408" cy="13432410"/>
            </a:xfrm>
            <a:custGeom>
              <a:avLst/>
              <a:gdLst/>
              <a:ahLst/>
              <a:cxnLst/>
              <a:rect r="r" b="b" t="t" l="l"/>
              <a:pathLst>
                <a:path h="13432410" w="15329408">
                  <a:moveTo>
                    <a:pt x="15329408" y="13432410"/>
                  </a:moveTo>
                  <a:lnTo>
                    <a:pt x="0" y="13432410"/>
                  </a:lnTo>
                  <a:lnTo>
                    <a:pt x="0" y="0"/>
                  </a:lnTo>
                  <a:lnTo>
                    <a:pt x="15329408" y="0"/>
                  </a:lnTo>
                  <a:lnTo>
                    <a:pt x="15329408" y="13432410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0" t="-7" r="0" b="-7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1427709"/>
            <a:ext cx="14470506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23"/>
              </a:lnSpc>
            </a:pPr>
            <a:r>
              <a:rPr lang="en-US" b="true" sz="7498" spc="216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FEATURES &amp; FUNCTIONALITY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737615" y="8992088"/>
            <a:ext cx="13040545" cy="19050"/>
            <a:chOff x="0" y="0"/>
            <a:chExt cx="17387393" cy="25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00" y="0"/>
              <a:ext cx="17362043" cy="25400"/>
            </a:xfrm>
            <a:custGeom>
              <a:avLst/>
              <a:gdLst/>
              <a:ahLst/>
              <a:cxnLst/>
              <a:rect r="r" b="b" t="t" l="l"/>
              <a:pathLst>
                <a:path h="25400" w="17362043">
                  <a:moveTo>
                    <a:pt x="0" y="0"/>
                  </a:moveTo>
                  <a:lnTo>
                    <a:pt x="17362043" y="0"/>
                  </a:lnTo>
                  <a:lnTo>
                    <a:pt x="1736204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5768635" y="8454224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7" t="0" r="-67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19853" y="8753140"/>
            <a:ext cx="1239447" cy="401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8"/>
              </a:lnSpc>
            </a:pPr>
            <a:r>
              <a:rPr lang="en-US" sz="204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Page 07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019853" y="1371156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7" t="0" r="-67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009650" y="2446884"/>
            <a:ext cx="14508606" cy="38100"/>
            <a:chOff x="0" y="0"/>
            <a:chExt cx="19344808" cy="50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0"/>
              <a:ext cx="19293967" cy="50800"/>
            </a:xfrm>
            <a:custGeom>
              <a:avLst/>
              <a:gdLst/>
              <a:ahLst/>
              <a:cxnLst/>
              <a:rect r="r" b="b" t="t" l="l"/>
              <a:pathLst>
                <a:path h="50800" w="19293967">
                  <a:moveTo>
                    <a:pt x="0" y="0"/>
                  </a:moveTo>
                  <a:lnTo>
                    <a:pt x="19293967" y="0"/>
                  </a:lnTo>
                  <a:lnTo>
                    <a:pt x="1929396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CB6CE6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735094" y="3048000"/>
            <a:ext cx="13764112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Responsive Navigation Bar →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Works on desktop &amp; mobile (hamburger menu).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35094" y="4223823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Dark Mode Toggle →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Saves user preference with localStorage.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35094" y="5500172"/>
            <a:ext cx="14033541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Contact Form →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Integrated with FormSubmit for easy communication.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35094" y="4861997"/>
            <a:ext cx="13617969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Skills &amp; Projects Showcase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Display technical skills &amp; work samples.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35094" y="6138347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Scroll-to-Top Button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Smooth navigation back to top.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35094" y="6776522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Animations → 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Fade, zoom &amp; slide effects while scrolling.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35094" y="7414697"/>
            <a:ext cx="12165670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b="true" sz="30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Footer with GitHub Link →</a:t>
            </a: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Quick access to your profile.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735094" y="8146242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Ensures a user-friendly, interactive, and professional experience.</a:t>
            </a:r>
          </a:p>
        </p:txBody>
      </p: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9986508">
            <a:off x="13164367" y="-1749671"/>
            <a:ext cx="9361459" cy="9945773"/>
            <a:chOff x="0" y="0"/>
            <a:chExt cx="12481945" cy="1326103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481941" cy="13261087"/>
            </a:xfrm>
            <a:custGeom>
              <a:avLst/>
              <a:gdLst/>
              <a:ahLst/>
              <a:cxnLst/>
              <a:rect r="r" b="b" t="t" l="l"/>
              <a:pathLst>
                <a:path h="13261087" w="12481941">
                  <a:moveTo>
                    <a:pt x="0" y="0"/>
                  </a:moveTo>
                  <a:lnTo>
                    <a:pt x="12481941" y="0"/>
                  </a:lnTo>
                  <a:lnTo>
                    <a:pt x="12481941" y="13261087"/>
                  </a:lnTo>
                  <a:lnTo>
                    <a:pt x="0" y="132610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-15" t="0" r="-15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6708866">
            <a:off x="-4631695" y="4332208"/>
            <a:ext cx="9718233" cy="6717728"/>
            <a:chOff x="0" y="0"/>
            <a:chExt cx="12957644" cy="8956971"/>
          </a:xfrm>
        </p:grpSpPr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12957683" cy="8956929"/>
            </a:xfrm>
            <a:custGeom>
              <a:avLst/>
              <a:gdLst/>
              <a:ahLst/>
              <a:cxnLst/>
              <a:rect r="r" b="b" t="t" l="l"/>
              <a:pathLst>
                <a:path h="8956929" w="12957683">
                  <a:moveTo>
                    <a:pt x="12957683" y="0"/>
                  </a:moveTo>
                  <a:lnTo>
                    <a:pt x="0" y="0"/>
                  </a:lnTo>
                  <a:lnTo>
                    <a:pt x="0" y="8956929"/>
                  </a:lnTo>
                  <a:lnTo>
                    <a:pt x="12957683" y="8956929"/>
                  </a:lnTo>
                  <a:lnTo>
                    <a:pt x="12957683" y="0"/>
                  </a:lnTo>
                  <a:close/>
                </a:path>
              </a:pathLst>
            </a:custGeom>
            <a:blipFill>
              <a:blip r:embed="rId4">
                <a:alphaModFix amt="80000"/>
              </a:blip>
              <a:stretch>
                <a:fillRect l="-47" t="0" r="-47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2737615" y="8992088"/>
            <a:ext cx="13040545" cy="19050"/>
            <a:chOff x="0" y="0"/>
            <a:chExt cx="17387393" cy="25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2700" y="0"/>
              <a:ext cx="17362043" cy="25400"/>
            </a:xfrm>
            <a:custGeom>
              <a:avLst/>
              <a:gdLst/>
              <a:ahLst/>
              <a:cxnLst/>
              <a:rect r="r" b="b" t="t" l="l"/>
              <a:pathLst>
                <a:path h="25400" w="17362043">
                  <a:moveTo>
                    <a:pt x="0" y="0"/>
                  </a:moveTo>
                  <a:lnTo>
                    <a:pt x="17362043" y="0"/>
                  </a:lnTo>
                  <a:lnTo>
                    <a:pt x="1736204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5768635" y="8454224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-67" t="0" r="-67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097235" y="574358"/>
            <a:ext cx="12093600" cy="965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68"/>
              </a:lnSpc>
            </a:pPr>
            <a:r>
              <a:rPr lang="en-US" b="true" sz="6998" spc="202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PORTFOLIO OUTCOME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3910050" y="1502093"/>
            <a:ext cx="10486357" cy="57150"/>
            <a:chOff x="0" y="0"/>
            <a:chExt cx="13981809" cy="762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0"/>
              <a:ext cx="13931012" cy="76200"/>
            </a:xfrm>
            <a:custGeom>
              <a:avLst/>
              <a:gdLst/>
              <a:ahLst/>
              <a:cxnLst/>
              <a:rect r="r" b="b" t="t" l="l"/>
              <a:pathLst>
                <a:path h="76200" w="13931012">
                  <a:moveTo>
                    <a:pt x="0" y="0"/>
                  </a:moveTo>
                  <a:lnTo>
                    <a:pt x="13931012" y="25400"/>
                  </a:lnTo>
                  <a:lnTo>
                    <a:pt x="13930885" y="762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951834" y="2827404"/>
            <a:ext cx="6429375" cy="5810250"/>
            <a:chOff x="0" y="0"/>
            <a:chExt cx="8572500" cy="7747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572500" cy="7747000"/>
            </a:xfrm>
            <a:custGeom>
              <a:avLst/>
              <a:gdLst/>
              <a:ahLst/>
              <a:cxnLst/>
              <a:rect r="r" b="b" t="t" l="l"/>
              <a:pathLst>
                <a:path h="7747000" w="8572500">
                  <a:moveTo>
                    <a:pt x="0" y="0"/>
                  </a:moveTo>
                  <a:lnTo>
                    <a:pt x="8572500" y="0"/>
                  </a:lnTo>
                  <a:lnTo>
                    <a:pt x="8572500" y="7747000"/>
                  </a:lnTo>
                  <a:lnTo>
                    <a:pt x="0" y="7747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140" r="0" b="-14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9339260" y="2827404"/>
            <a:ext cx="6429375" cy="5810250"/>
            <a:chOff x="0" y="0"/>
            <a:chExt cx="8572500" cy="7747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572500" cy="7747000"/>
            </a:xfrm>
            <a:custGeom>
              <a:avLst/>
              <a:gdLst/>
              <a:ahLst/>
              <a:cxnLst/>
              <a:rect r="r" b="b" t="t" l="l"/>
              <a:pathLst>
                <a:path h="7747000" w="8572500">
                  <a:moveTo>
                    <a:pt x="0" y="0"/>
                  </a:moveTo>
                  <a:lnTo>
                    <a:pt x="8572500" y="0"/>
                  </a:lnTo>
                  <a:lnTo>
                    <a:pt x="8572500" y="7747000"/>
                  </a:lnTo>
                  <a:lnTo>
                    <a:pt x="0" y="7747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140" r="0" b="-14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6028504" y="8753140"/>
            <a:ext cx="1230796" cy="401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8"/>
              </a:lnSpc>
            </a:pPr>
            <a:r>
              <a:rPr lang="en-US" sz="204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Page 08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30299" y="1817447"/>
            <a:ext cx="3912691" cy="6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8"/>
              </a:lnSpc>
            </a:pPr>
            <a:r>
              <a:rPr lang="en-US" sz="34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Portfolio Result → 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986997" y="1817447"/>
            <a:ext cx="3302131" cy="644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8"/>
              </a:lnSpc>
            </a:pPr>
            <a:r>
              <a:rPr lang="en-US" sz="3499" u="sng">
                <a:solidFill>
                  <a:srgbClr val="0000FF"/>
                </a:solidFill>
                <a:latin typeface="Canva Sans"/>
                <a:ea typeface="Canva Sans"/>
                <a:cs typeface="Canva Sans"/>
                <a:sym typeface="Canva Sans"/>
                <a:hlinkClick r:id="rId9" tooltip="https://razer98-xe.github.io/Student-Portfolio/"/>
              </a:rPr>
              <a:t>My portfolio</a:t>
            </a:r>
          </a:p>
        </p:txBody>
      </p: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-5134275">
            <a:off x="-5003553" y="-1642252"/>
            <a:ext cx="11497072" cy="10074309"/>
            <a:chOff x="0" y="0"/>
            <a:chExt cx="15329429" cy="13432412"/>
          </a:xfrm>
        </p:grpSpPr>
        <p:sp>
          <p:nvSpPr>
            <p:cNvPr name="Freeform 5" id="5"/>
            <p:cNvSpPr/>
            <p:nvPr/>
          </p:nvSpPr>
          <p:spPr>
            <a:xfrm flipH="true" flipV="true" rot="0">
              <a:off x="0" y="0"/>
              <a:ext cx="15329408" cy="13432410"/>
            </a:xfrm>
            <a:custGeom>
              <a:avLst/>
              <a:gdLst/>
              <a:ahLst/>
              <a:cxnLst/>
              <a:rect r="r" b="b" t="t" l="l"/>
              <a:pathLst>
                <a:path h="13432410" w="15329408">
                  <a:moveTo>
                    <a:pt x="15329408" y="13432410"/>
                  </a:moveTo>
                  <a:lnTo>
                    <a:pt x="0" y="13432410"/>
                  </a:lnTo>
                  <a:lnTo>
                    <a:pt x="0" y="0"/>
                  </a:lnTo>
                  <a:lnTo>
                    <a:pt x="15329408" y="0"/>
                  </a:lnTo>
                  <a:lnTo>
                    <a:pt x="15329408" y="13432410"/>
                  </a:lnTo>
                  <a:close/>
                </a:path>
              </a:pathLst>
            </a:custGeom>
            <a:blipFill>
              <a:blip r:embed="rId3">
                <a:alphaModFix amt="80000"/>
              </a:blip>
              <a:stretch>
                <a:fillRect l="0" t="-7" r="0" b="-7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8512489" y="1427709"/>
            <a:ext cx="6986716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23"/>
              </a:lnSpc>
            </a:pPr>
            <a:r>
              <a:rPr lang="en-US" b="true" sz="7498" spc="216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CONCLUSION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737615" y="8992088"/>
            <a:ext cx="13040545" cy="19050"/>
            <a:chOff x="0" y="0"/>
            <a:chExt cx="17387393" cy="25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2700" y="0"/>
              <a:ext cx="17362043" cy="25400"/>
            </a:xfrm>
            <a:custGeom>
              <a:avLst/>
              <a:gdLst/>
              <a:ahLst/>
              <a:cxnLst/>
              <a:rect r="r" b="b" t="t" l="l"/>
              <a:pathLst>
                <a:path h="25400" w="17362043">
                  <a:moveTo>
                    <a:pt x="0" y="0"/>
                  </a:moveTo>
                  <a:lnTo>
                    <a:pt x="17362043" y="0"/>
                  </a:lnTo>
                  <a:lnTo>
                    <a:pt x="1736204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5768635" y="8454224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67" t="0" r="-67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019853" y="8753140"/>
            <a:ext cx="1239447" cy="401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8"/>
              </a:lnSpc>
            </a:pPr>
            <a:r>
              <a:rPr lang="en-US" sz="2040" b="true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Page 09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019853" y="1371156"/>
            <a:ext cx="2519365" cy="1094779"/>
          </a:xfrm>
          <a:custGeom>
            <a:avLst/>
            <a:gdLst/>
            <a:ahLst/>
            <a:cxnLst/>
            <a:rect r="r" b="b" t="t" l="l"/>
            <a:pathLst>
              <a:path h="1094779" w="2519365">
                <a:moveTo>
                  <a:pt x="0" y="0"/>
                </a:moveTo>
                <a:lnTo>
                  <a:pt x="2519365" y="0"/>
                </a:lnTo>
                <a:lnTo>
                  <a:pt x="2519365" y="1094779"/>
                </a:lnTo>
                <a:lnTo>
                  <a:pt x="0" y="109477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-67" t="0" r="-67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8493439" y="2446884"/>
            <a:ext cx="7024816" cy="38100"/>
            <a:chOff x="0" y="0"/>
            <a:chExt cx="9366421" cy="50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25400" y="0"/>
              <a:ext cx="9315577" cy="50800"/>
            </a:xfrm>
            <a:custGeom>
              <a:avLst/>
              <a:gdLst/>
              <a:ahLst/>
              <a:cxnLst/>
              <a:rect r="r" b="b" t="t" l="l"/>
              <a:pathLst>
                <a:path h="50800" w="9315577">
                  <a:moveTo>
                    <a:pt x="0" y="0"/>
                  </a:moveTo>
                  <a:lnTo>
                    <a:pt x="9315577" y="0"/>
                  </a:lnTo>
                  <a:lnTo>
                    <a:pt x="931557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CB6CE6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261944" y="3052003"/>
            <a:ext cx="13764112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Created a responsive, interactive portfolio website using HTML, CSS, and JavaScript.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61944" y="4253286"/>
            <a:ext cx="13764112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Showcases personal skills, projects, and achievements in a professional way.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55742" y="5453436"/>
            <a:ext cx="13764112" cy="110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Integrated features like dark mode, animations, contact form, and mobile-friendly layout.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61944" y="6653585"/>
            <a:ext cx="13764112" cy="57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85801" indent="-228600" lvl="2">
              <a:lnSpc>
                <a:spcPts val="42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Demonstrates ability to apply modern web development practices.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DAGzOI-og6g</dc:identifier>
  <dcterms:modified xsi:type="dcterms:W3CDTF">2011-08-01T06:04:30Z</dcterms:modified>
  <cp:revision>1</cp:revision>
  <dc:title>portfolio-ppt.pptx</dc:title>
</cp:coreProperties>
</file>

<file path=docProps/thumbnail.jpeg>
</file>